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P00OROPbPEFtmOBNyWnuDUTVq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b63ff8b9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b63ff8b9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fb63ff8b9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d39444553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d39444553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fd39444553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d39444553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d39444553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fd39444553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d39444553_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d39444553_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fd39444553_3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d39444553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d39444553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fd39444553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d39444553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d39444553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fd39444553_3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d39444553_3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d39444553_3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fd39444553_3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fa29197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fa29197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cfa291974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fa291974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fa291974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cfa291974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fa2919746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fa2919746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cfa2919746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3944455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d3944455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d39444553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a6c24bd6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a6c24bd6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0a6c24bd6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a6c24bd6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a6c24bd6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a6c24bd61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a6c24bd6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a6c24bd6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0a6c24bd61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a6c24bd61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a6c24bd61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0a6c24bd61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bde6df8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bde6df8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0bde6df86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bde6df86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bde6df86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0bde6df86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fa291974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fa291974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cfa2919746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4ce9f6a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4ce9f6a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04ce9f6a6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fa2919746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fa2919746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cfa2919746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a6c24bd6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a6c24bd6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0a6c24bd6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fa2919746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fa2919746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cfa2919746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4ce9f6a6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4ce9f6a6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04ce9f6a69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4ce9f6a6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4ce9f6a6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04ce9f6a69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4e6cfa02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4e6cfa02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104e6cfa02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4e6cfa02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4e6cfa02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04e6cfa02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d39444553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d39444553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fd39444553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d39444553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d39444553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d39444553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1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1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uniquement">
  <p:cSld name="3_Titre uniquem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5940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rgbClr val="4653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75940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3642897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3642900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5" type="body"/>
          </p:nvPr>
        </p:nvSpPr>
        <p:spPr>
          <a:xfrm>
            <a:off x="652639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652639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9409888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5" name="Google Shape;105;p20"/>
          <p:cNvSpPr txBox="1"/>
          <p:nvPr>
            <p:ph idx="8" type="body"/>
          </p:nvPr>
        </p:nvSpPr>
        <p:spPr>
          <a:xfrm>
            <a:off x="9409891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uniquement">
  <p:cSld name="1_Titre uniquem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uniquement">
  <p:cSld name="2_Titre uniquem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81192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8" name="Google Shape;128;p22"/>
          <p:cNvSpPr txBox="1"/>
          <p:nvPr>
            <p:ph idx="3" type="body"/>
          </p:nvPr>
        </p:nvSpPr>
        <p:spPr>
          <a:xfrm>
            <a:off x="581194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4" type="body"/>
          </p:nvPr>
        </p:nvSpPr>
        <p:spPr>
          <a:xfrm>
            <a:off x="6298472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0" name="Google Shape;130;p22"/>
          <p:cNvSpPr txBox="1"/>
          <p:nvPr>
            <p:ph idx="5" type="body"/>
          </p:nvPr>
        </p:nvSpPr>
        <p:spPr>
          <a:xfrm>
            <a:off x="6298471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6" type="body"/>
          </p:nvPr>
        </p:nvSpPr>
        <p:spPr>
          <a:xfrm>
            <a:off x="3444517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2" name="Google Shape;132;p22"/>
          <p:cNvSpPr txBox="1"/>
          <p:nvPr>
            <p:ph idx="7" type="body"/>
          </p:nvPr>
        </p:nvSpPr>
        <p:spPr>
          <a:xfrm>
            <a:off x="3444519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8" type="body"/>
          </p:nvPr>
        </p:nvSpPr>
        <p:spPr>
          <a:xfrm>
            <a:off x="9138807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4" name="Google Shape;134;p22"/>
          <p:cNvSpPr txBox="1"/>
          <p:nvPr>
            <p:ph idx="9" type="body"/>
          </p:nvPr>
        </p:nvSpPr>
        <p:spPr>
          <a:xfrm>
            <a:off x="9138806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u avec légende">
  <p:cSld name="1_Contenu avec légende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>
            <p:ph idx="2" type="pic"/>
          </p:nvPr>
        </p:nvSpPr>
        <p:spPr>
          <a:xfrm>
            <a:off x="8622917" y="3322281"/>
            <a:ext cx="3367862" cy="3367862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>
            <p:ph idx="3" type="pic"/>
          </p:nvPr>
        </p:nvSpPr>
        <p:spPr>
          <a:xfrm>
            <a:off x="768350" y="2312987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showMasterSp="0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 avec légende">
  <p:cSld name="3_Contenu avec légen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1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1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1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" name="Google Shape;40;p12"/>
          <p:cNvSpPr/>
          <p:nvPr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 avec légende">
  <p:cSld name="2_Contenu avec légen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>
            <p:ph idx="2" type="pic"/>
          </p:nvPr>
        </p:nvSpPr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3"/>
          <p:cNvSpPr txBox="1"/>
          <p:nvPr>
            <p:ph type="title"/>
          </p:nvPr>
        </p:nvSpPr>
        <p:spPr>
          <a:xfrm>
            <a:off x="4900927" y="709565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900928" y="1632857"/>
            <a:ext cx="6650991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81191" y="2905648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208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581194" y="3580809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6416039" y="2905649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6416037" y="3580809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" name="Google Shape;19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80" l="0" r="0" t="7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"/>
          <p:cNvSpPr/>
          <p:nvPr/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"/>
          <p:cNvSpPr txBox="1"/>
          <p:nvPr>
            <p:ph type="ctrTitle"/>
          </p:nvPr>
        </p:nvSpPr>
        <p:spPr>
          <a:xfrm>
            <a:off x="609599" y="4572000"/>
            <a:ext cx="10965141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fr-FR" sz="6000">
                <a:solidFill>
                  <a:schemeClr val="lt1"/>
                </a:solidFill>
              </a:rPr>
              <a:t>C</a:t>
            </a:r>
            <a:r>
              <a:rPr lang="fr-FR" sz="4000">
                <a:solidFill>
                  <a:schemeClr val="lt1"/>
                </a:solidFill>
              </a:rPr>
              <a:t>HOO</a:t>
            </a:r>
            <a:r>
              <a:rPr lang="fr-FR" sz="6000">
                <a:solidFill>
                  <a:schemeClr val="accent1"/>
                </a:solidFill>
              </a:rPr>
              <a:t>Z</a:t>
            </a:r>
            <a:r>
              <a:rPr lang="fr-FR" sz="4000">
                <a:solidFill>
                  <a:schemeClr val="accent1"/>
                </a:solidFill>
              </a:rPr>
              <a:t>EN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96" name="Google Shape;196;p1"/>
          <p:cNvSpPr txBox="1"/>
          <p:nvPr>
            <p:ph idx="1" type="subTitle"/>
          </p:nvPr>
        </p:nvSpPr>
        <p:spPr>
          <a:xfrm>
            <a:off x="609598" y="5504576"/>
            <a:ext cx="10965142" cy="447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/>
              <a:t>CHOISISSEZ VOS FILMS &amp; SÉRIES SANS PRISES DE TÊTE</a:t>
            </a:r>
            <a:endParaRPr/>
          </a:p>
          <a:p>
            <a:pPr indent="0" lvl="0" marL="0" rtl="0" algn="l"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gfb63ff8b9f_0_0"/>
          <p:cNvCxnSpPr/>
          <p:nvPr/>
        </p:nvCxnSpPr>
        <p:spPr>
          <a:xfrm>
            <a:off x="1759500" y="3244225"/>
            <a:ext cx="8686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gfb63ff8b9f_0_0"/>
          <p:cNvCxnSpPr/>
          <p:nvPr/>
        </p:nvCxnSpPr>
        <p:spPr>
          <a:xfrm flipH="1">
            <a:off x="1746300" y="3244225"/>
            <a:ext cx="13200" cy="141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gfb63ff8b9f_0_0"/>
          <p:cNvCxnSpPr/>
          <p:nvPr/>
        </p:nvCxnSpPr>
        <p:spPr>
          <a:xfrm flipH="1">
            <a:off x="10406400" y="3244225"/>
            <a:ext cx="13200" cy="141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gfb63ff8b9f_0_0"/>
          <p:cNvCxnSpPr/>
          <p:nvPr/>
        </p:nvCxnSpPr>
        <p:spPr>
          <a:xfrm flipH="1">
            <a:off x="6082200" y="2603225"/>
            <a:ext cx="1500" cy="1949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gfb63ff8b9f_0_0"/>
          <p:cNvSpPr/>
          <p:nvPr/>
        </p:nvSpPr>
        <p:spPr>
          <a:xfrm>
            <a:off x="4755150" y="2603225"/>
            <a:ext cx="2655600" cy="651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Chef de projet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Architecte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Google Shape;315;gfb63ff8b9f_0_0"/>
          <p:cNvSpPr/>
          <p:nvPr/>
        </p:nvSpPr>
        <p:spPr>
          <a:xfrm>
            <a:off x="425100" y="5526550"/>
            <a:ext cx="2655600" cy="9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Responsable communication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Marketing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Google Shape;316;gfb63ff8b9f_0_0"/>
          <p:cNvSpPr/>
          <p:nvPr/>
        </p:nvSpPr>
        <p:spPr>
          <a:xfrm>
            <a:off x="4755150" y="5526550"/>
            <a:ext cx="2655600" cy="9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gfb63ff8b9f_0_0"/>
          <p:cNvSpPr/>
          <p:nvPr/>
        </p:nvSpPr>
        <p:spPr>
          <a:xfrm>
            <a:off x="9085200" y="5526550"/>
            <a:ext cx="2655600" cy="90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Développeur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sz="13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gfb63ff8b9f_0_0"/>
          <p:cNvSpPr txBox="1"/>
          <p:nvPr/>
        </p:nvSpPr>
        <p:spPr>
          <a:xfrm>
            <a:off x="1039950" y="5095450"/>
            <a:ext cx="14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Kevin Boudina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gfb63ff8b9f_0_0"/>
          <p:cNvSpPr txBox="1"/>
          <p:nvPr/>
        </p:nvSpPr>
        <p:spPr>
          <a:xfrm>
            <a:off x="5577650" y="5095450"/>
            <a:ext cx="14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Julien Sibille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Google Shape;320;gfb63ff8b9f_0_0"/>
          <p:cNvSpPr txBox="1"/>
          <p:nvPr/>
        </p:nvSpPr>
        <p:spPr>
          <a:xfrm>
            <a:off x="9700050" y="5095450"/>
            <a:ext cx="14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Martin Jossic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Google Shape;321;gfb63ff8b9f_0_0"/>
          <p:cNvSpPr txBox="1"/>
          <p:nvPr/>
        </p:nvSpPr>
        <p:spPr>
          <a:xfrm>
            <a:off x="5270150" y="2172125"/>
            <a:ext cx="204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Quentin Kaczmarek</a:t>
            </a:r>
            <a:endParaRPr sz="1600">
              <a:solidFill>
                <a:srgbClr val="43434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2" name="Google Shape;322;gfb63ff8b9f_0_0"/>
          <p:cNvPicPr preferRelativeResize="0"/>
          <p:nvPr/>
        </p:nvPicPr>
        <p:blipFill rotWithShape="1">
          <a:blip r:embed="rId3">
            <a:alphaModFix/>
          </a:blip>
          <a:srcRect b="1874" l="13631" r="9657" t="0"/>
          <a:stretch/>
        </p:blipFill>
        <p:spPr>
          <a:xfrm>
            <a:off x="5483368" y="604800"/>
            <a:ext cx="1225270" cy="1567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gfb63ff8b9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313" y="3885225"/>
            <a:ext cx="1225275" cy="12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fb63ff8b9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138" y="3679050"/>
            <a:ext cx="1059531" cy="14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fb63ff8b9f_0_0"/>
          <p:cNvPicPr preferRelativeResize="0"/>
          <p:nvPr/>
        </p:nvPicPr>
        <p:blipFill rotWithShape="1">
          <a:blip r:embed="rId6">
            <a:alphaModFix/>
          </a:blip>
          <a:srcRect b="24395" l="0" r="54736" t="17073"/>
          <a:stretch/>
        </p:blipFill>
        <p:spPr>
          <a:xfrm>
            <a:off x="9812400" y="3828849"/>
            <a:ext cx="991048" cy="128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d39444553_1_9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2" name="Google Shape;332;gfd39444553_1_9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DIAGRAMME DE GANTT</a:t>
            </a:r>
            <a:endParaRPr b="1" i="1" sz="5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fd39444553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427" y="165600"/>
            <a:ext cx="6869175" cy="44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fd39444553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0" y="165600"/>
            <a:ext cx="4924426" cy="57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fd39444553_3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25"/>
            <a:ext cx="12192000" cy="65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fd39444553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00" y="1758175"/>
            <a:ext cx="11935800" cy="46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fd39444553_3_19"/>
          <p:cNvSpPr txBox="1"/>
          <p:nvPr/>
        </p:nvSpPr>
        <p:spPr>
          <a:xfrm>
            <a:off x="256775" y="877575"/>
            <a:ext cx="435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u="sng">
                <a:latin typeface="Gill Sans"/>
                <a:ea typeface="Gill Sans"/>
                <a:cs typeface="Gill Sans"/>
                <a:sym typeface="Gill Sans"/>
              </a:rPr>
              <a:t>Phase de détection</a:t>
            </a:r>
            <a:endParaRPr b="1" sz="2400" u="sng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d39444553_3_27"/>
          <p:cNvSpPr txBox="1"/>
          <p:nvPr/>
        </p:nvSpPr>
        <p:spPr>
          <a:xfrm>
            <a:off x="256775" y="877575"/>
            <a:ext cx="435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u="sng">
                <a:latin typeface="Gill Sans"/>
                <a:ea typeface="Gill Sans"/>
                <a:cs typeface="Gill Sans"/>
                <a:sym typeface="Gill Sans"/>
              </a:rPr>
              <a:t>Phase d’élaboration</a:t>
            </a:r>
            <a:endParaRPr b="1" sz="2400" u="sng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9" name="Google Shape;359;gfd39444553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6" y="2194225"/>
            <a:ext cx="11125225" cy="24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fd39444553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0963"/>
            <a:ext cx="11887199" cy="24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fd39444553_3_35"/>
          <p:cNvSpPr txBox="1"/>
          <p:nvPr/>
        </p:nvSpPr>
        <p:spPr>
          <a:xfrm>
            <a:off x="256775" y="877575"/>
            <a:ext cx="435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 u="sng">
                <a:latin typeface="Gill Sans"/>
                <a:ea typeface="Gill Sans"/>
                <a:cs typeface="Gill Sans"/>
                <a:sym typeface="Gill Sans"/>
              </a:rPr>
              <a:t>Phase de réalisation</a:t>
            </a:r>
            <a:endParaRPr b="1" sz="2400" u="sng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fa2919746_0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3" name="Google Shape;373;gcfa2919746_0_0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Clarification Fonctionnelle</a:t>
            </a:r>
            <a:endParaRPr b="1" i="1"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cfa291974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24" y="1024975"/>
            <a:ext cx="9948951" cy="55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cfa291974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855"/>
            <a:ext cx="12192002" cy="414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39444553_1_1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gfd39444553_1_15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LE PROJET</a:t>
            </a:r>
            <a:endParaRPr b="1" i="1"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0a6c24bd6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75" y="1179425"/>
            <a:ext cx="457200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0a6c24bd6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300" y="1599115"/>
            <a:ext cx="7050174" cy="456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10a6c24bd61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25" y="682488"/>
            <a:ext cx="5362575" cy="60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0a6c24bd61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500" y="753925"/>
            <a:ext cx="5486400" cy="5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10a6c24bd6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50" y="948950"/>
            <a:ext cx="4610400" cy="52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0a6c24bd61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600" y="948950"/>
            <a:ext cx="6415400" cy="57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0a6c24bd61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00" y="761675"/>
            <a:ext cx="4932951" cy="59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10bde6df86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100"/>
            <a:ext cx="3779899" cy="4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0bde6df8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0500" y="688700"/>
            <a:ext cx="3116425" cy="337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g10bde6df86a_0_0"/>
          <p:cNvCxnSpPr/>
          <p:nvPr/>
        </p:nvCxnSpPr>
        <p:spPr>
          <a:xfrm flipH="1" rot="10800000">
            <a:off x="1251350" y="1121250"/>
            <a:ext cx="7426800" cy="2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1" name="Google Shape;421;g10bde6df86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074" y="1956275"/>
            <a:ext cx="4048125" cy="461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g10bde6df86a_0_0"/>
          <p:cNvCxnSpPr/>
          <p:nvPr/>
        </p:nvCxnSpPr>
        <p:spPr>
          <a:xfrm>
            <a:off x="1267600" y="1722625"/>
            <a:ext cx="3315300" cy="5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10bde6df86a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100"/>
            <a:ext cx="3779899" cy="4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0bde6df86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2575" y="1690125"/>
            <a:ext cx="2708300" cy="508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g10bde6df86a_0_10"/>
          <p:cNvCxnSpPr/>
          <p:nvPr/>
        </p:nvCxnSpPr>
        <p:spPr>
          <a:xfrm>
            <a:off x="1950150" y="5752925"/>
            <a:ext cx="7248000" cy="50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1" name="Google Shape;431;g10bde6df86a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549" y="2053775"/>
            <a:ext cx="3495675" cy="325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g10bde6df86a_0_10"/>
          <p:cNvCxnSpPr/>
          <p:nvPr/>
        </p:nvCxnSpPr>
        <p:spPr>
          <a:xfrm>
            <a:off x="2421425" y="1787625"/>
            <a:ext cx="2909100" cy="6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g10bde6df86a_0_10"/>
          <p:cNvCxnSpPr/>
          <p:nvPr/>
        </p:nvCxnSpPr>
        <p:spPr>
          <a:xfrm flipH="1">
            <a:off x="1576425" y="1787625"/>
            <a:ext cx="877500" cy="8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fa2919746_0_36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0" name="Google Shape;440;gcfa2919746_0_36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Estimation</a:t>
            </a:r>
            <a:endParaRPr b="1" i="1" sz="5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104ce9f6a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125"/>
            <a:ext cx="12192000" cy="65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fa2919746_0_48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3" name="Google Shape;453;gcfa2919746_0_48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Risques et Mesures</a:t>
            </a:r>
            <a:endParaRPr b="1" i="1" sz="5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10a6c24bd6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938" y="1270463"/>
            <a:ext cx="8656125" cy="43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 sz="3600"/>
              <a:t>PLAN</a:t>
            </a:r>
            <a:endParaRPr/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6265333" y="548640"/>
            <a:ext cx="5286586" cy="5209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Détection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Le groupe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Elaboration/Diagramme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Risques et choix technologiques</a:t>
            </a:r>
            <a:endParaRPr/>
          </a:p>
        </p:txBody>
      </p:sp>
      <p:grpSp>
        <p:nvGrpSpPr>
          <p:cNvPr descr="icône de coche avec crayon" id="211" name="Google Shape;211;p2"/>
          <p:cNvGrpSpPr/>
          <p:nvPr/>
        </p:nvGrpSpPr>
        <p:grpSpPr>
          <a:xfrm>
            <a:off x="5662185" y="2507836"/>
            <a:ext cx="589100" cy="589100"/>
            <a:chOff x="6539" y="440"/>
            <a:chExt cx="426" cy="426"/>
          </a:xfrm>
        </p:grpSpPr>
        <p:sp>
          <p:nvSpPr>
            <p:cNvPr id="212" name="Google Shape;212;p2"/>
            <p:cNvSpPr/>
            <p:nvPr/>
          </p:nvSpPr>
          <p:spPr>
            <a:xfrm>
              <a:off x="6752" y="653"/>
              <a:ext cx="213" cy="213"/>
            </a:xfrm>
            <a:custGeom>
              <a:rect b="b" l="l" r="r" t="t"/>
              <a:pathLst>
                <a:path extrusionOk="0" h="144" w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71" y="692"/>
              <a:ext cx="57" cy="57"/>
            </a:xfrm>
            <a:custGeom>
              <a:rect b="b" l="l" r="r" t="t"/>
              <a:pathLst>
                <a:path extrusionOk="0" h="57" w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70" y="786"/>
              <a:ext cx="64" cy="62"/>
            </a:xfrm>
            <a:custGeom>
              <a:rect b="b" l="l" r="r" t="t"/>
              <a:pathLst>
                <a:path extrusionOk="0" h="42" w="43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0" y="618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0" y="689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593" y="582"/>
              <a:ext cx="90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593" y="653"/>
              <a:ext cx="90" cy="64"/>
            </a:xfrm>
            <a:custGeom>
              <a:rect b="b" l="l" r="r" t="t"/>
              <a:pathLst>
                <a:path extrusionOk="0" h="43" w="61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539" y="440"/>
              <a:ext cx="302" cy="391"/>
            </a:xfrm>
            <a:custGeom>
              <a:rect b="b" l="l" r="r" t="t"/>
              <a:pathLst>
                <a:path extrusionOk="0" h="264" w="20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734" y="440"/>
              <a:ext cx="107" cy="107"/>
            </a:xfrm>
            <a:custGeom>
              <a:rect b="b" l="l" r="r" t="t"/>
              <a:pathLst>
                <a:path extrusionOk="0" h="72" w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jumelles " id="221" name="Google Shape;221;p2"/>
          <p:cNvGrpSpPr/>
          <p:nvPr/>
        </p:nvGrpSpPr>
        <p:grpSpPr>
          <a:xfrm>
            <a:off x="5592468" y="1250515"/>
            <a:ext cx="530860" cy="491076"/>
            <a:chOff x="3438" y="454"/>
            <a:chExt cx="427" cy="395"/>
          </a:xfrm>
        </p:grpSpPr>
        <p:sp>
          <p:nvSpPr>
            <p:cNvPr id="222" name="Google Shape;222;p2"/>
            <p:cNvSpPr/>
            <p:nvPr/>
          </p:nvSpPr>
          <p:spPr>
            <a:xfrm>
              <a:off x="3438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455" y="457"/>
              <a:ext cx="179" cy="250"/>
            </a:xfrm>
            <a:custGeom>
              <a:rect b="b" l="l" r="r" t="t"/>
              <a:pathLst>
                <a:path extrusionOk="0" h="169" w="121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669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69" y="454"/>
              <a:ext cx="179" cy="253"/>
            </a:xfrm>
            <a:custGeom>
              <a:rect b="b" l="l" r="r" t="t"/>
              <a:pathLst>
                <a:path extrusionOk="0" h="171" w="12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572" y="574"/>
              <a:ext cx="159" cy="53"/>
            </a:xfrm>
            <a:custGeom>
              <a:rect b="b" l="l" r="r" t="t"/>
              <a:pathLst>
                <a:path extrusionOk="0" h="36" w="108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16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669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474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705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descr="icône de flèches" id="231" name="Google Shape;231;p2"/>
          <p:cNvSpPr/>
          <p:nvPr/>
        </p:nvSpPr>
        <p:spPr>
          <a:xfrm>
            <a:off x="5648411" y="5213156"/>
            <a:ext cx="563264" cy="609840"/>
          </a:xfrm>
          <a:custGeom>
            <a:rect b="b" l="l" r="r" t="t"/>
            <a:pathLst>
              <a:path extrusionOk="0" h="606" w="561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descr="icône de graphique de tendance en hausse" id="232" name="Google Shape;232;p2"/>
          <p:cNvGrpSpPr/>
          <p:nvPr/>
        </p:nvGrpSpPr>
        <p:grpSpPr>
          <a:xfrm>
            <a:off x="5599347" y="3863181"/>
            <a:ext cx="594983" cy="581018"/>
            <a:chOff x="6726" y="600"/>
            <a:chExt cx="426" cy="416"/>
          </a:xfrm>
        </p:grpSpPr>
        <p:sp>
          <p:nvSpPr>
            <p:cNvPr id="233" name="Google Shape;233;p2"/>
            <p:cNvSpPr/>
            <p:nvPr/>
          </p:nvSpPr>
          <p:spPr>
            <a:xfrm>
              <a:off x="6726" y="999"/>
              <a:ext cx="426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744" y="912"/>
              <a:ext cx="71" cy="104"/>
            </a:xfrm>
            <a:custGeom>
              <a:rect b="b" l="l" r="r" t="t"/>
              <a:pathLst>
                <a:path extrusionOk="0" h="72" w="48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850" y="826"/>
              <a:ext cx="71" cy="190"/>
            </a:xfrm>
            <a:custGeom>
              <a:rect b="b" l="l" r="r" t="t"/>
              <a:pathLst>
                <a:path extrusionOk="0" h="132" w="48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57" y="860"/>
              <a:ext cx="71" cy="156"/>
            </a:xfrm>
            <a:custGeom>
              <a:rect b="b" l="l" r="r" t="t"/>
              <a:pathLst>
                <a:path extrusionOk="0" h="108" w="4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063" y="739"/>
              <a:ext cx="71" cy="277"/>
            </a:xfrm>
            <a:custGeom>
              <a:rect b="b" l="l" r="r" t="t"/>
              <a:pathLst>
                <a:path extrusionOk="0" h="192" w="48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53" y="774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859" y="687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66" y="722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072" y="600"/>
              <a:ext cx="54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782" y="714"/>
              <a:ext cx="99" cy="84"/>
            </a:xfrm>
            <a:custGeom>
              <a:rect b="b" l="l" r="r" t="t"/>
              <a:pathLst>
                <a:path extrusionOk="0" h="58" w="67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92" y="708"/>
              <a:ext cx="93" cy="44"/>
            </a:xfrm>
            <a:custGeom>
              <a:rect b="b" l="l" r="r" t="t"/>
              <a:pathLst>
                <a:path extrusionOk="0" h="30" w="63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94" y="630"/>
              <a:ext cx="103" cy="113"/>
            </a:xfrm>
            <a:custGeom>
              <a:rect b="b" l="l" r="r" t="t"/>
              <a:pathLst>
                <a:path extrusionOk="0" h="78" w="7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cfa291974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650" y="960225"/>
            <a:ext cx="2288776" cy="1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cfa2919746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25" y="737000"/>
            <a:ext cx="2427276" cy="15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cfa2919746_0_59"/>
          <p:cNvSpPr txBox="1"/>
          <p:nvPr>
            <p:ph idx="1" type="body"/>
          </p:nvPr>
        </p:nvSpPr>
        <p:spPr>
          <a:xfrm>
            <a:off x="320678" y="2759557"/>
            <a:ext cx="37167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Risque de ralentissement lors du </a:t>
            </a:r>
            <a:r>
              <a:rPr lang="fr-FR"/>
              <a:t>traitement</a:t>
            </a:r>
            <a:r>
              <a:rPr lang="fr-FR"/>
              <a:t> des données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Traitement du back dans le front</a:t>
            </a:r>
            <a:endParaRPr/>
          </a:p>
        </p:txBody>
      </p:sp>
      <p:sp>
        <p:nvSpPr>
          <p:cNvPr id="468" name="Google Shape;468;gcfa2919746_0_59"/>
          <p:cNvSpPr txBox="1"/>
          <p:nvPr>
            <p:ph type="title"/>
          </p:nvPr>
        </p:nvSpPr>
        <p:spPr>
          <a:xfrm>
            <a:off x="3815023" y="1225300"/>
            <a:ext cx="4534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FR" sz="3600" u="sng"/>
              <a:t>Risque </a:t>
            </a:r>
            <a:r>
              <a:rPr lang="fr-FR" sz="3600" u="sng"/>
              <a:t>de </a:t>
            </a:r>
            <a:r>
              <a:rPr lang="fr-FR" sz="3600" u="sng"/>
              <a:t>performance </a:t>
            </a:r>
            <a:endParaRPr u="sng"/>
          </a:p>
        </p:txBody>
      </p:sp>
      <p:sp>
        <p:nvSpPr>
          <p:cNvPr id="469" name="Google Shape;469;gcfa2919746_0_59"/>
          <p:cNvSpPr txBox="1"/>
          <p:nvPr>
            <p:ph idx="1" type="body"/>
          </p:nvPr>
        </p:nvSpPr>
        <p:spPr>
          <a:xfrm>
            <a:off x="7877516" y="2759557"/>
            <a:ext cx="37167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Risque de ralentissement lors de la récupération des données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Possibilité de passer de MySQL à NoSQL (MongoDB)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4ce9f6a69_0_1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6" name="Google Shape;476;g104ce9f6a69_0_10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Choix technologiques</a:t>
            </a:r>
            <a:endParaRPr b="1" i="1" sz="5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04ce9f6a6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225" y="1766813"/>
            <a:ext cx="6704500" cy="34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4e6cfa02a_0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9" name="Google Shape;489;g104e6cfa02a_0_0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Indicateurs</a:t>
            </a:r>
            <a:endParaRPr b="1" i="1" sz="5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104e6cfa0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38" y="1648950"/>
            <a:ext cx="11565124" cy="409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2" name="Google Shape;502;p7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"/>
          <p:cNvSpPr txBox="1"/>
          <p:nvPr>
            <p:ph type="ctr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ill Sans"/>
              <a:buNone/>
            </a:pPr>
            <a:r>
              <a:rPr lang="fr-FR" sz="6000">
                <a:solidFill>
                  <a:srgbClr val="FFFFFF"/>
                </a:solidFill>
              </a:rPr>
              <a:t>MERCI POUR VOTRE ATTENTION</a:t>
            </a:r>
            <a:endParaRPr/>
          </a:p>
        </p:txBody>
      </p:sp>
      <p:sp>
        <p:nvSpPr>
          <p:cNvPr id="505" name="Google Shape;505;p7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"/>
          <p:cNvSpPr txBox="1"/>
          <p:nvPr>
            <p:ph idx="1" type="subTitle"/>
          </p:nvPr>
        </p:nvSpPr>
        <p:spPr>
          <a:xfrm>
            <a:off x="1893715" y="4502576"/>
            <a:ext cx="7574507" cy="16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KACZMAREK QUENTIN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JOSSIC MARTIN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BOUDINA KÉVIN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SIBILLE JULIEN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"/>
          <p:cNvSpPr txBox="1"/>
          <p:nvPr>
            <p:ph type="title"/>
          </p:nvPr>
        </p:nvSpPr>
        <p:spPr>
          <a:xfrm>
            <a:off x="5914239" y="709565"/>
            <a:ext cx="5637679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FR" sz="3600"/>
              <a:t>QUI ?</a:t>
            </a:r>
            <a:endParaRPr/>
          </a:p>
        </p:txBody>
      </p:sp>
      <p:sp>
        <p:nvSpPr>
          <p:cNvPr id="251" name="Google Shape;251;p3"/>
          <p:cNvSpPr txBox="1"/>
          <p:nvPr>
            <p:ph idx="1" type="body"/>
          </p:nvPr>
        </p:nvSpPr>
        <p:spPr>
          <a:xfrm>
            <a:off x="5914240" y="1632857"/>
            <a:ext cx="5637680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Pour…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Couples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Familles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Groupes d’amis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Clubs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Classes</a:t>
            </a:r>
            <a:endParaRPr/>
          </a:p>
          <a:p>
            <a:pPr indent="-306000" lvl="1" marL="630000" rtl="0" algn="l">
              <a:spcBef>
                <a:spcPts val="960"/>
              </a:spcBef>
              <a:spcAft>
                <a:spcPts val="0"/>
              </a:spcAft>
              <a:buSzPts val="1656"/>
              <a:buChar char="◼"/>
            </a:pPr>
            <a:r>
              <a:rPr lang="fr-FR"/>
              <a:t>Etc..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… Qui ont des goûts différents</a:t>
            </a:r>
            <a:endParaRPr/>
          </a:p>
        </p:txBody>
      </p:sp>
      <p:sp>
        <p:nvSpPr>
          <p:cNvPr id="252" name="Google Shape;252;p3"/>
          <p:cNvSpPr/>
          <p:nvPr>
            <p:ph idx="2" type="pic"/>
          </p:nvPr>
        </p:nvSpPr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53" name="Google Shape;253;p3"/>
          <p:cNvPicPr preferRelativeResize="0"/>
          <p:nvPr/>
        </p:nvPicPr>
        <p:blipFill rotWithShape="1">
          <a:blip r:embed="rId3">
            <a:alphaModFix/>
          </a:blip>
          <a:srcRect b="0" l="17914" r="25262" t="0"/>
          <a:stretch/>
        </p:blipFill>
        <p:spPr>
          <a:xfrm>
            <a:off x="0" y="0"/>
            <a:ext cx="519584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"/>
          <p:cNvSpPr txBox="1"/>
          <p:nvPr>
            <p:ph type="title"/>
          </p:nvPr>
        </p:nvSpPr>
        <p:spPr>
          <a:xfrm>
            <a:off x="2734672" y="1017214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COMMENT ?</a:t>
            </a:r>
            <a:endParaRPr/>
          </a:p>
        </p:txBody>
      </p:sp>
      <p:grpSp>
        <p:nvGrpSpPr>
          <p:cNvPr id="260" name="Google Shape;260;p4"/>
          <p:cNvGrpSpPr/>
          <p:nvPr/>
        </p:nvGrpSpPr>
        <p:grpSpPr>
          <a:xfrm>
            <a:off x="2808513" y="2716307"/>
            <a:ext cx="6574972" cy="3460433"/>
            <a:chOff x="0" y="611"/>
            <a:chExt cx="6574972" cy="3460433"/>
          </a:xfrm>
        </p:grpSpPr>
        <p:sp>
          <p:nvSpPr>
            <p:cNvPr id="261" name="Google Shape;261;p4"/>
            <p:cNvSpPr/>
            <p:nvPr/>
          </p:nvSpPr>
          <p:spPr>
            <a:xfrm>
              <a:off x="0" y="2605772"/>
              <a:ext cx="1643743" cy="855272"/>
            </a:xfrm>
            <a:prstGeom prst="rect">
              <a:avLst/>
            </a:prstGeom>
            <a:solidFill>
              <a:srgbClr val="BF6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 txBox="1"/>
            <p:nvPr/>
          </p:nvSpPr>
          <p:spPr>
            <a:xfrm>
              <a:off x="0" y="2605772"/>
              <a:ext cx="1643743" cy="8552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16900" spcFirstLastPara="1" rIns="116900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0" i="0" lang="fr-FR" sz="2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Choix(Zen)</a:t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643743" y="2605772"/>
              <a:ext cx="4931229" cy="855272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 txBox="1"/>
            <p:nvPr/>
          </p:nvSpPr>
          <p:spPr>
            <a:xfrm>
              <a:off x="1643743" y="2605772"/>
              <a:ext cx="4931229" cy="8552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100025" spcFirstLastPara="1" rIns="100025" wrap="square" tIns="203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fr-FR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Le plus voulu (en général, par genre, par année, etc..)</a:t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rot="10800000">
              <a:off x="0" y="1303192"/>
              <a:ext cx="1643743" cy="1315409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solidFill>
              <a:srgbClr val="BF6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 txBox="1"/>
            <p:nvPr/>
          </p:nvSpPr>
          <p:spPr>
            <a:xfrm>
              <a:off x="0" y="1303192"/>
              <a:ext cx="1643743" cy="85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16900" spcFirstLastPara="1" rIns="116900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0" i="0" lang="fr-FR" sz="2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Envies</a:t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643743" y="1303192"/>
              <a:ext cx="4931229" cy="85501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 txBox="1"/>
            <p:nvPr/>
          </p:nvSpPr>
          <p:spPr>
            <a:xfrm>
              <a:off x="1643743" y="1303192"/>
              <a:ext cx="4931229" cy="85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100025" spcFirstLastPara="1" rIns="100025" wrap="square" tIns="203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fr-FR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Tout de suite, rapidement, peu importe, pas tout de suite, dans longtemps.</a:t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rot="10800000">
              <a:off x="0" y="611"/>
              <a:ext cx="1643743" cy="1315409"/>
            </a:xfrm>
            <a:prstGeom prst="upArrowCallout">
              <a:avLst>
                <a:gd fmla="val 5000" name="adj1"/>
                <a:gd fmla="val 10000" name="adj2"/>
                <a:gd fmla="val 15000" name="adj3"/>
                <a:gd fmla="val 64977" name="adj4"/>
              </a:avLst>
            </a:prstGeom>
            <a:solidFill>
              <a:srgbClr val="BF62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 txBox="1"/>
            <p:nvPr/>
          </p:nvSpPr>
          <p:spPr>
            <a:xfrm>
              <a:off x="0" y="611"/>
              <a:ext cx="1643743" cy="85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3575" lIns="116900" spcFirstLastPara="1" rIns="116900" wrap="square" tIns="163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Gill Sans"/>
                <a:buNone/>
              </a:pPr>
              <a:r>
                <a:rPr b="0" i="0" lang="fr-FR" sz="23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Proposition</a:t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643743" y="611"/>
              <a:ext cx="4931229" cy="855016"/>
            </a:xfrm>
            <a:prstGeom prst="rect">
              <a:avLst/>
            </a:prstGeom>
            <a:solidFill>
              <a:schemeClr val="lt2">
                <a:alpha val="8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 txBox="1"/>
            <p:nvPr/>
          </p:nvSpPr>
          <p:spPr>
            <a:xfrm>
              <a:off x="1643743" y="611"/>
              <a:ext cx="4931229" cy="85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100025" spcFirstLastPara="1" rIns="100025" wrap="square" tIns="203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ill Sans"/>
                <a:buNone/>
              </a:pPr>
              <a:r>
                <a:rPr b="0" i="0" lang="fr-FR" sz="16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Films, séries, etc..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/>
          <p:nvPr>
            <p:ph type="title"/>
          </p:nvPr>
        </p:nvSpPr>
        <p:spPr>
          <a:xfrm>
            <a:off x="5914239" y="709565"/>
            <a:ext cx="5637679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FR" sz="3600"/>
              <a:t>CONCURRENTS ?</a:t>
            </a:r>
            <a:endParaRPr/>
          </a:p>
        </p:txBody>
      </p:sp>
      <p:sp>
        <p:nvSpPr>
          <p:cNvPr id="279" name="Google Shape;279;p5"/>
          <p:cNvSpPr txBox="1"/>
          <p:nvPr>
            <p:ph idx="1" type="body"/>
          </p:nvPr>
        </p:nvSpPr>
        <p:spPr>
          <a:xfrm>
            <a:off x="5914240" y="1632857"/>
            <a:ext cx="5637680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Listes d’envies 🡪 individuelles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ChooZen 🡪 communautaires</a:t>
            </a:r>
            <a:endParaRPr/>
          </a:p>
          <a:p>
            <a:pPr indent="-189160" lvl="0" marL="306000" rtl="0" algn="l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Aucun ?</a:t>
            </a:r>
            <a:endParaRPr/>
          </a:p>
        </p:txBody>
      </p:sp>
      <p:pic>
        <p:nvPicPr>
          <p:cNvPr id="280" name="Google Shape;280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638" r="32638" t="0"/>
          <a:stretch/>
        </p:blipFill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"/>
          <p:cNvSpPr txBox="1"/>
          <p:nvPr>
            <p:ph type="title"/>
          </p:nvPr>
        </p:nvSpPr>
        <p:spPr>
          <a:xfrm>
            <a:off x="7835317" y="709565"/>
            <a:ext cx="371660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fr-FR" sz="3600"/>
              <a:t>OBJECTIFS</a:t>
            </a:r>
            <a:r>
              <a:rPr lang="fr-FR" sz="3600"/>
              <a:t> ?</a:t>
            </a:r>
            <a:endParaRPr/>
          </a:p>
        </p:txBody>
      </p:sp>
      <p:sp>
        <p:nvSpPr>
          <p:cNvPr id="287" name="Google Shape;287;p6"/>
          <p:cNvSpPr txBox="1"/>
          <p:nvPr>
            <p:ph idx="1" type="body"/>
          </p:nvPr>
        </p:nvSpPr>
        <p:spPr>
          <a:xfrm>
            <a:off x="7835316" y="1632857"/>
            <a:ext cx="3716603" cy="1796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Gain de temps</a:t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Pas de prises de tête</a:t>
            </a:r>
            <a:endParaRPr/>
          </a:p>
          <a:p>
            <a:pPr indent="-189160" lvl="0" marL="306000" rtl="0" algn="l"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t/>
            </a:r>
            <a:endParaRPr/>
          </a:p>
          <a:p>
            <a:pPr indent="-306000" lvl="0" marL="306000" rtl="0" algn="l">
              <a:spcBef>
                <a:spcPts val="1000"/>
              </a:spcBef>
              <a:spcAft>
                <a:spcPts val="0"/>
              </a:spcAft>
              <a:buSzPts val="1840"/>
              <a:buChar char="◼"/>
            </a:pPr>
            <a:r>
              <a:rPr lang="fr-FR"/>
              <a:t>ZEN…</a:t>
            </a:r>
            <a:endParaRPr/>
          </a:p>
        </p:txBody>
      </p:sp>
      <p:pic>
        <p:nvPicPr>
          <p:cNvPr id="288" name="Google Shape;288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784" r="7209" t="0"/>
          <a:stretch/>
        </p:blipFill>
        <p:spPr>
          <a:xfrm>
            <a:off x="-889233" y="0"/>
            <a:ext cx="74074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"/>
          <p:cNvSpPr txBox="1"/>
          <p:nvPr/>
        </p:nvSpPr>
        <p:spPr>
          <a:xfrm>
            <a:off x="7835316" y="3429000"/>
            <a:ext cx="371660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b="0" i="0" lang="fr-FR" sz="3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POUR NOUS ?</a:t>
            </a:r>
            <a:endParaRPr/>
          </a:p>
        </p:txBody>
      </p:sp>
      <p:sp>
        <p:nvSpPr>
          <p:cNvPr id="290" name="Google Shape;290;p6"/>
          <p:cNvSpPr txBox="1"/>
          <p:nvPr/>
        </p:nvSpPr>
        <p:spPr>
          <a:xfrm>
            <a:off x="7835315" y="4352292"/>
            <a:ext cx="3716603" cy="1796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06000" lvl="0" marL="3060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◼"/>
            </a:pPr>
            <a:r>
              <a:rPr b="0" i="0" lang="fr-FR" sz="2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Freemium</a:t>
            </a:r>
            <a:endParaRPr/>
          </a:p>
          <a:p>
            <a:pPr indent="-3454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○"/>
            </a:pPr>
            <a:r>
              <a:rPr b="0" i="0" lang="fr-FR" sz="2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Nombre de groupes</a:t>
            </a:r>
            <a:endParaRPr/>
          </a:p>
          <a:p>
            <a:pPr indent="-3454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○"/>
            </a:pPr>
            <a:r>
              <a:rPr b="0" i="0" lang="fr-FR" sz="20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Nombre de membres par groupe</a:t>
            </a:r>
            <a:endParaRPr b="0" i="0" sz="20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pubs</a:t>
            </a:r>
            <a:endParaRPr sz="20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d39444553_1_3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7" name="Google Shape;297;gfd39444553_1_3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fr-FR" sz="5000"/>
              <a:t>LE GROUPE :</a:t>
            </a:r>
            <a:endParaRPr b="1" i="1" sz="5000"/>
          </a:p>
          <a:p>
            <a:pPr indent="-4826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4000"/>
              <a:buChar char="-"/>
            </a:pPr>
            <a:r>
              <a:rPr i="1" lang="fr-FR" sz="4000"/>
              <a:t>Organigramme</a:t>
            </a:r>
            <a:endParaRPr i="1" sz="4000"/>
          </a:p>
          <a:p>
            <a:pPr indent="-482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i="1" lang="fr-FR" sz="4000"/>
              <a:t>Diagramme de Gantt</a:t>
            </a:r>
            <a:endParaRPr i="1"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d39444553_1_2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4" name="Google Shape;304;gfd39444553_1_21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600"/>
              </a:spcAft>
              <a:buNone/>
            </a:pPr>
            <a:r>
              <a:rPr b="1" i="1" lang="fr-FR" sz="5000"/>
              <a:t>ORGANIGRAMME</a:t>
            </a:r>
            <a:endParaRPr b="1" i="1"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2021-10-11T12:27:18Z</dcterms:created>
  <dc:creator>Julien Sibille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